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48" r:id="rId2"/>
  </p:sldMasterIdLst>
  <p:sldIdLst>
    <p:sldId id="256" r:id="rId3"/>
    <p:sldId id="274" r:id="rId4"/>
    <p:sldId id="271" r:id="rId5"/>
    <p:sldId id="282" r:id="rId6"/>
    <p:sldId id="267" r:id="rId7"/>
    <p:sldId id="270" r:id="rId8"/>
    <p:sldId id="275" r:id="rId9"/>
    <p:sldId id="276" r:id="rId10"/>
    <p:sldId id="273" r:id="rId11"/>
    <p:sldId id="277" r:id="rId12"/>
    <p:sldId id="278" r:id="rId13"/>
    <p:sldId id="279" r:id="rId14"/>
    <p:sldId id="268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266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FE8FF9-EE62-B4FF-DBCC-1EB5069A31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6E51976-2610-189F-29F2-2B361E88E9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336D89-770C-67D4-32C6-CC1A8BC16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6AF0-D377-473B-817D-EDFE1CA70829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A02869-A81D-D8F7-BAB0-EB30A424F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B06484-661E-D16A-34C3-E88DE997E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3B1F-E479-4B0A-97F0-C4831A1FE9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547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1B92F2-9756-775B-78F2-9C304187F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83E5479-C0CD-87BA-C021-0308658E9F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6D21A9-921A-A96D-D8B6-3F68B052A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6AF0-D377-473B-817D-EDFE1CA70829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130F35-5C2A-2B99-69E7-050FE0A72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92AE8F-19BB-581C-5494-BB1B4D41B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3B1F-E479-4B0A-97F0-C4831A1FE9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3660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1C39BD2-0559-1A99-305A-D59C998E6A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1D32932-1916-A02A-7183-7FD7825211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B88907-5699-CA0A-AC4C-171DD878F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6AF0-D377-473B-817D-EDFE1CA70829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804B1C-3A1F-CA17-EAE2-3B9D00130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202067-B173-3361-02DF-FE92BF9DE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3B1F-E479-4B0A-97F0-C4831A1FE9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708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54DB05-5F15-17E8-AC24-7EAB67BFEB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0E34291-C854-2EF1-0FCB-A7831C458F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9CEDDE-482E-739F-501E-32EEF8D41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9FE2-FA56-4516-BE2D-9B11398AAA8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E992E1-0AAF-73A1-7BAC-602E2C23C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4D1008-7507-78FD-5D35-2F54A4532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B45B-8AEE-4CD8-AEFE-AC2C1C0F9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695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1BA3C1-4C49-052A-1FE9-A23B8FA7F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1AA286-A7D2-7C0E-0AE1-F54C96CA3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0C788E-E41C-8718-0585-DD315A4C9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9FE2-FA56-4516-BE2D-9B11398AAA8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223E1B-7420-8C9D-625F-CEBDF47D3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1808D-4896-EA63-B9F1-D00B29C1A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B45B-8AEE-4CD8-AEFE-AC2C1C0F9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316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206447-ACCC-A6F4-554D-835869AF1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43A361-90FD-2D01-3355-F546DC430C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D35452-BA51-A3EA-F672-94BD82712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9FE2-FA56-4516-BE2D-9B11398AAA8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7E465D-46AB-0BA2-81E7-7A7DDB54C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18C086-4FC7-8417-4C47-3F1D7CA03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B45B-8AEE-4CD8-AEFE-AC2C1C0F9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104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8AFAFC-1E73-0E2D-8B60-02A540F86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A9A6AE-178D-00EE-2480-7AA3A39A3C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0CE296C-0DAF-F20F-2CBC-A2ED3D9E7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E0D1710-4951-CC57-A281-6E390AC92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9FE2-FA56-4516-BE2D-9B11398AAA8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D19544-7FDC-6916-9183-98826116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7D96C3A-AAE0-47C9-30C3-639F10D48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B45B-8AEE-4CD8-AEFE-AC2C1C0F9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958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F8C9C5-18E0-6CF0-88C5-76402C724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F008CF-9CA7-B56D-A1D0-93A5FDDAD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62DF5B3-04C0-1AE4-ED00-C8BA09A0F7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1EEF128-6E68-E593-BF49-7B39F4FA4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607FF13-AA25-6A79-9029-7BC4C2F25C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5D8718F-9C51-0BE3-80A4-C20011872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9FE2-FA56-4516-BE2D-9B11398AAA8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2DD43D9-4B7A-E2E5-7FA1-0594F9C3B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2A43C8F-7DCF-D4BF-CADC-C223CE77C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B45B-8AEE-4CD8-AEFE-AC2C1C0F9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9766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EAEFD0-039D-71C0-D906-520E3FE6F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8887B2E-4542-F769-3955-AC0DC0DB1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9FE2-FA56-4516-BE2D-9B11398AAA8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1B8364E-5013-A9E2-67C3-BFAAF4D6A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2382F1A-FC90-A436-932B-87BC436A8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B45B-8AEE-4CD8-AEFE-AC2C1C0F9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1260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B5D69D8-E272-04BB-AD1C-81A8B2EF5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9FE2-FA56-4516-BE2D-9B11398AAA8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A568EB7-24B8-71BE-E4C6-46A8C0602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C8B7A17-7F5B-89A3-F650-E12509DBA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B45B-8AEE-4CD8-AEFE-AC2C1C0F9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81189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99DC9D-1C2C-1858-5A15-97FC644D4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B26F5C-586D-4776-FFAE-C6E4B7F08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F12B3F7-109A-D6FA-E4C3-7828710CB1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F8DA99B-E032-A2DC-922A-213ABE20F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9FE2-FA56-4516-BE2D-9B11398AAA8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6E2FCDB-397C-549A-2A5D-787A1A12F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C248E00-B8F3-B757-3203-555981F3C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B45B-8AEE-4CD8-AEFE-AC2C1C0F9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594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DDD87C-C216-EE81-2AA8-C118AE1AC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A74433-B7A7-3D04-EC19-E1FDD3A10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80AE4C-DEA7-39D7-0797-079A13E24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6AF0-D377-473B-817D-EDFE1CA70829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497BA3-809F-A3C8-A77A-3037C8612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A2498C-3399-39F9-29A6-5B542492E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3B1F-E479-4B0A-97F0-C4831A1FE9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1294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B803FD-E0DA-1550-CB38-A07693AC4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0C389DC-5296-4590-792E-47A3F1A5F1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3F4A87C-4BA1-1065-D74A-392F824C56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E480628-738B-0616-5359-194CC17B1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9FE2-FA56-4516-BE2D-9B11398AAA8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44F94E5-06EC-F039-2E07-9BCC3B9B7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1A1D033-14BF-CBA2-61F2-61539C376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B45B-8AEE-4CD8-AEFE-AC2C1C0F9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9275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E6936A-85DA-1E52-B145-9F06589EB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F0CFC71-2D15-9309-3EFD-6822B9FBD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684EC4-08A8-8BD8-8927-2E7C541C6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9FE2-FA56-4516-BE2D-9B11398AAA8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BB5D36-ECFF-C166-D6FF-81519DFBF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EB244C-6984-F791-5A4D-114466D53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B45B-8AEE-4CD8-AEFE-AC2C1C0F9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5094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4C6A0A-B9ED-29B8-B8A3-F509FF7604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BD72202-3B22-695C-44DE-D5D6FEE195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B9280C-2D55-879C-5686-DFA5A0DBF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E9FE2-FA56-4516-BE2D-9B11398AAA8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91901B-2BAB-0D13-3F01-9BBAD01DF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4FF84C-B633-C6B7-E20C-15EA9C6E5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B45B-8AEE-4CD8-AEFE-AC2C1C0F9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362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9DACC9-EF3B-9ED6-0DD8-D320E3911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043DDA7-164D-BBA7-5FD1-985CF6D428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6FAB95-5F68-D5B2-B5B3-24BD2F6CF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6AF0-D377-473B-817D-EDFE1CA70829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D7EF4A-0244-F509-253D-E6053164D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6332B1-07E9-3996-53BE-9C400165E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3B1F-E479-4B0A-97F0-C4831A1FE9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4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BA8296-7C16-F211-1410-6AAC0B0A1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713FE5-5653-475F-C8D2-983786312E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6D3BFBE-CEC1-E547-A8E8-5E51D0927E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59F9D38-86F2-27CE-BA2B-3DFD63E8B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6AF0-D377-473B-817D-EDFE1CA70829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486DE32-1088-594B-513F-554366788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2155B89-F5AE-0467-E949-602D9F9AC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3B1F-E479-4B0A-97F0-C4831A1FE9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296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C8FBB3-98A1-FD0C-4CA4-CDF86B111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9EB9937-51B4-D5B6-ECEC-E8F666305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9734E81-93AB-57AD-E032-20B615D5C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597FA38-3566-57BB-73BE-A808019C2D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45292B0-68EB-5EB9-8DE8-3854776E12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370D1A-C5EC-1A61-D5C9-D9B847FC8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6AF0-D377-473B-817D-EDFE1CA70829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94B9C26-3D88-F382-36B0-121E0DD57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54D204-E4F1-0D97-D951-6CADD5A34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3B1F-E479-4B0A-97F0-C4831A1FE9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293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B4891A-9215-8548-91B8-47F49F18B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518E3A3-D756-E4FC-ED46-E12FE128B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6AF0-D377-473B-817D-EDFE1CA70829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94BEEB-30E2-ED94-8CD3-28049707C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93289A1-7FC6-9482-658A-6472B5D76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3B1F-E479-4B0A-97F0-C4831A1FE9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819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AAFE265-1C6A-4340-D9F6-D6052B11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6AF0-D377-473B-817D-EDFE1CA70829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2FD4E8-4CE6-8834-A8ED-BF68BDD9B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20BB839-D713-8529-47E1-C76FE2C84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3B1F-E479-4B0A-97F0-C4831A1FE9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639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D0AC77-EB61-5ADE-72F4-1B0AF12AE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3F1A54-B34A-D28C-B2E5-794388B3F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93CFA63-3875-5212-E555-FC6037FEA4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8620E45-882B-67F5-F86E-A5BD21A47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6AF0-D377-473B-817D-EDFE1CA70829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0025166-4FB5-16A6-0251-A8E6D1F75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815D9D5-6971-97D4-9B6B-88097B9E5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3B1F-E479-4B0A-97F0-C4831A1FE9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87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C96738-526E-23C2-F0DE-51343DB5E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AE17A9D-CB4A-EBEA-7A0A-D83C704C38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CDF2E0F-28C9-78A0-B122-45EC38343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9006003-85B5-AED1-5663-9D27B5C38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6AF0-D377-473B-817D-EDFE1CA70829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3B4B7E-2331-C67B-D8F9-2DE6EE880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42503F-8A7E-D1A3-DDE3-6B1584785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3B1F-E479-4B0A-97F0-C4831A1FE9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794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1A55A6C-A4E3-EB06-D69B-B7508FD9E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A624C90-A4E0-3D68-BFC0-C7E48DD87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C9D5AB-2897-3CF1-4B14-0868DF481A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C6AF0-D377-473B-817D-EDFE1CA70829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C9A0BA-B284-7773-ACEB-7A70C13DE3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2E8C8D-5E2B-FDF9-3D38-71D6EB5C43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33B1F-E479-4B0A-97F0-C4831A1FE9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737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659B6E2-9E29-B70E-8B11-DB19DD015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28042D1-1803-40E3-C840-05188FC436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BC861E-17C9-F615-3A09-08E10CDA42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E9FE2-FA56-4516-BE2D-9B11398AAA8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3A607F-42A7-85AE-0D36-3FB9A5A2FF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579841-2BEB-266F-1CA3-E797DAB4C1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CB45B-8AEE-4CD8-AEFE-AC2C1C0F9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165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87C1A3-CB8C-B86A-3516-FF32D6653C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7972" y="612843"/>
            <a:ext cx="8416047" cy="1653702"/>
          </a:xfrm>
        </p:spPr>
        <p:txBody>
          <a:bodyPr>
            <a:normAutofit/>
          </a:bodyPr>
          <a:lstStyle/>
          <a:p>
            <a:r>
              <a:rPr kumimoji="1" lang="ja-JP" altLang="en-US" sz="4400" b="1" dirty="0"/>
              <a:t>給食経営管理論臨地実習</a:t>
            </a:r>
            <a:r>
              <a:rPr kumimoji="1" lang="en-US" altLang="ja-JP" sz="4400" b="1" dirty="0"/>
              <a:t>Ⅱ</a:t>
            </a:r>
            <a:br>
              <a:rPr kumimoji="1" lang="en-US" altLang="ja-JP" sz="4400" b="1" dirty="0"/>
            </a:br>
            <a:r>
              <a:rPr kumimoji="1" lang="ja-JP" altLang="en-US" sz="4400" b="1" dirty="0"/>
              <a:t>実習報告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0E2593F-C07B-D331-C4B0-B40BB6040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9516" y="4338514"/>
            <a:ext cx="6542196" cy="2095776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実習生</a:t>
            </a:r>
            <a:endParaRPr kumimoji="1" lang="en-US" altLang="ja-JP" dirty="0"/>
          </a:p>
          <a:p>
            <a:pPr algn="l"/>
            <a:r>
              <a:rPr kumimoji="1" lang="ja-JP" altLang="en-US" dirty="0"/>
              <a:t>　</a:t>
            </a:r>
            <a:endParaRPr kumimoji="1" lang="en-US" altLang="ja-JP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4058DAC-0FF5-4FD8-3E5E-962D0A21D6D6}"/>
              </a:ext>
            </a:extLst>
          </p:cNvPr>
          <p:cNvSpPr txBox="1"/>
          <p:nvPr/>
        </p:nvSpPr>
        <p:spPr>
          <a:xfrm>
            <a:off x="1563717" y="2705725"/>
            <a:ext cx="90645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施設名：</a:t>
            </a:r>
            <a:endParaRPr kumimoji="1" lang="en-US" altLang="ja-JP" sz="2800" dirty="0"/>
          </a:p>
          <a:p>
            <a:pPr algn="ctr"/>
            <a:r>
              <a:rPr kumimoji="1" lang="ja-JP" altLang="en-US" sz="2800" dirty="0"/>
              <a:t>実習期間：年　月　日</a:t>
            </a:r>
            <a:r>
              <a:rPr lang="en-US" altLang="ja-JP" sz="2800" dirty="0"/>
              <a:t>(</a:t>
            </a:r>
            <a:r>
              <a:rPr lang="ja-JP" altLang="en-US" sz="2800" dirty="0"/>
              <a:t>　</a:t>
            </a:r>
            <a:r>
              <a:rPr lang="en-US" altLang="ja-JP" sz="2800" dirty="0"/>
              <a:t>)</a:t>
            </a:r>
            <a:r>
              <a:rPr lang="ja-JP" altLang="en-US" sz="2800" dirty="0"/>
              <a:t>～　年　月　日</a:t>
            </a:r>
            <a:r>
              <a:rPr lang="en-US" altLang="ja-JP" sz="2800" dirty="0"/>
              <a:t>(</a:t>
            </a:r>
            <a:r>
              <a:rPr lang="ja-JP" altLang="en-US" sz="2800" dirty="0"/>
              <a:t>　</a:t>
            </a:r>
            <a:r>
              <a:rPr lang="en-US" altLang="ja-JP" sz="2800" dirty="0"/>
              <a:t>)</a:t>
            </a:r>
          </a:p>
          <a:p>
            <a:pPr algn="ctr"/>
            <a:r>
              <a:rPr kumimoji="1" lang="ja-JP" altLang="en-US" sz="2800" dirty="0"/>
              <a:t>指導者：</a:t>
            </a:r>
          </a:p>
        </p:txBody>
      </p:sp>
    </p:spTree>
    <p:extLst>
      <p:ext uri="{BB962C8B-B14F-4D97-AF65-F5344CB8AC3E}">
        <p14:creationId xmlns:p14="http://schemas.microsoft.com/office/powerpoint/2010/main" val="570233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F16D0E-1E7C-4636-6BAB-BFC8009A37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7953" y="0"/>
            <a:ext cx="12192000" cy="1078577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400" dirty="0"/>
              <a:t>課題への取り組み①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4C7F665-AB9E-3119-9D4A-000C0373DC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1257" y="1488559"/>
            <a:ext cx="10682176" cy="5178056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88091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54F18EA2-928C-45B0-CD64-085ABC1C66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405" y="457200"/>
            <a:ext cx="10597116" cy="613498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kumimoji="1" lang="en-US" altLang="ja-JP" sz="2800" dirty="0"/>
              <a:t>D</a:t>
            </a:r>
            <a:r>
              <a:rPr kumimoji="1" lang="ja-JP" altLang="en-US" sz="2800" dirty="0"/>
              <a:t>　結果</a:t>
            </a:r>
            <a:endParaRPr kumimoji="1" lang="en-US" altLang="ja-JP" sz="2800" dirty="0"/>
          </a:p>
          <a:p>
            <a:pPr marL="0" indent="0" algn="l">
              <a:spcBef>
                <a:spcPts val="600"/>
              </a:spcBef>
              <a:buNone/>
            </a:pPr>
            <a:r>
              <a:rPr kumimoji="1" lang="ja-JP" altLang="en-US" dirty="0"/>
              <a:t>　</a:t>
            </a:r>
            <a:endParaRPr lang="en-US" altLang="ja-JP" dirty="0"/>
          </a:p>
          <a:p>
            <a:pPr marL="0" indent="0" algn="l">
              <a:buNone/>
            </a:pPr>
            <a:r>
              <a:rPr kumimoji="1" lang="en-US" altLang="ja-JP" sz="2800" dirty="0"/>
              <a:t>E</a:t>
            </a:r>
            <a:r>
              <a:rPr kumimoji="1" lang="ja-JP" altLang="en-US" sz="2800" dirty="0"/>
              <a:t>　考察</a:t>
            </a:r>
            <a:endParaRPr kumimoji="1" lang="en-US" altLang="ja-JP" sz="2800" dirty="0"/>
          </a:p>
          <a:p>
            <a:pPr marL="0" indent="0" algn="l">
              <a:spcBef>
                <a:spcPts val="600"/>
              </a:spcBef>
              <a:buNone/>
            </a:pPr>
            <a:r>
              <a:rPr lang="ja-JP" altLang="en-US" dirty="0"/>
              <a:t>　</a:t>
            </a:r>
            <a:endParaRPr lang="en-US" altLang="ja-JP" dirty="0"/>
          </a:p>
          <a:p>
            <a:pPr marL="0" indent="0" algn="l">
              <a:buNone/>
            </a:pPr>
            <a:r>
              <a:rPr kumimoji="1" lang="en-US" altLang="ja-JP" sz="2800" dirty="0"/>
              <a:t>F</a:t>
            </a:r>
            <a:r>
              <a:rPr kumimoji="1" lang="ja-JP" altLang="en-US" sz="2800" dirty="0"/>
              <a:t>　評価</a:t>
            </a:r>
            <a:endParaRPr kumimoji="1" lang="en-US" altLang="ja-JP" sz="2800" dirty="0"/>
          </a:p>
          <a:p>
            <a:pPr marL="0" indent="0" algn="l">
              <a:spcBef>
                <a:spcPts val="0"/>
              </a:spcBef>
              <a:buNone/>
            </a:pPr>
            <a:r>
              <a:rPr lang="ja-JP" altLang="en-US" sz="3200" dirty="0"/>
              <a:t>　</a:t>
            </a:r>
            <a:endParaRPr kumimoji="1" lang="ja-JP" altLang="en-US" sz="3200" dirty="0"/>
          </a:p>
          <a:p>
            <a:pPr algn="l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2786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7A292F7-DBD3-7E50-AEB4-77450B87D55D}"/>
              </a:ext>
            </a:extLst>
          </p:cNvPr>
          <p:cNvSpPr txBox="1"/>
          <p:nvPr/>
        </p:nvSpPr>
        <p:spPr>
          <a:xfrm>
            <a:off x="17939" y="155473"/>
            <a:ext cx="1219199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4400" dirty="0">
                <a:latin typeface="+mj-ea"/>
                <a:ea typeface="+mj-ea"/>
              </a:rPr>
              <a:t>実際に作成した課題</a:t>
            </a:r>
            <a:endParaRPr lang="ja-JP" altLang="en-US" sz="4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68836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7A516D-9346-53B4-E10A-749282355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711" y="10633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まとめ及び感想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4A72437-6067-5CF0-24DD-A36295EE1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2491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104A5C-DDFD-2BE7-E3F8-DE3BFE2A1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08009"/>
            <a:ext cx="10515600" cy="1325563"/>
          </a:xfrm>
        </p:spPr>
        <p:txBody>
          <a:bodyPr>
            <a:normAutofit/>
          </a:bodyPr>
          <a:lstStyle/>
          <a:p>
            <a:pPr>
              <a:tabLst>
                <a:tab pos="2509838" algn="l"/>
              </a:tabLst>
            </a:pPr>
            <a:r>
              <a:rPr kumimoji="1" lang="en-US" altLang="ja-JP" sz="4000" b="1" dirty="0"/>
              <a:t>1</a:t>
            </a:r>
            <a:r>
              <a:rPr kumimoji="1" lang="ja-JP" altLang="en-US" sz="4000" b="1" dirty="0"/>
              <a:t>　実習施設の概要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118674-F5E0-7C4B-D335-3E67B1401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296" y="949912"/>
            <a:ext cx="11795760" cy="57527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/>
              <a:t>A</a:t>
            </a:r>
            <a:r>
              <a:rPr lang="ja-JP" altLang="en-US" dirty="0"/>
              <a:t>　施設名　</a:t>
            </a:r>
            <a:endParaRPr lang="en-US" altLang="ja-JP" dirty="0"/>
          </a:p>
          <a:p>
            <a:pPr marL="0" indent="0">
              <a:spcBef>
                <a:spcPts val="600"/>
              </a:spcBef>
              <a:buNone/>
            </a:pP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spcBef>
                <a:spcPts val="1200"/>
              </a:spcBef>
              <a:buNone/>
            </a:pPr>
            <a:r>
              <a:rPr lang="en-US" altLang="ja-JP" dirty="0"/>
              <a:t>B</a:t>
            </a:r>
            <a:r>
              <a:rPr lang="ja-JP" altLang="en-US" dirty="0"/>
              <a:t>　所在地</a:t>
            </a:r>
            <a:endParaRPr lang="en-US" altLang="ja-JP" dirty="0"/>
          </a:p>
          <a:p>
            <a:pPr marL="0" indent="0">
              <a:spcBef>
                <a:spcPts val="600"/>
              </a:spcBef>
              <a:buNone/>
            </a:pP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spcBef>
                <a:spcPts val="1200"/>
              </a:spcBef>
              <a:buNone/>
            </a:pPr>
            <a:r>
              <a:rPr lang="en-US" altLang="ja-JP" dirty="0"/>
              <a:t>C</a:t>
            </a:r>
            <a:r>
              <a:rPr lang="ja-JP" altLang="en-US" dirty="0"/>
              <a:t>　給食の目的</a:t>
            </a:r>
            <a:endParaRPr lang="en-US" altLang="ja-JP" dirty="0"/>
          </a:p>
          <a:p>
            <a:pPr marL="0" indent="0">
              <a:spcBef>
                <a:spcPts val="600"/>
              </a:spcBef>
              <a:buNone/>
            </a:pP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spcBef>
                <a:spcPts val="1200"/>
              </a:spcBef>
              <a:buNone/>
            </a:pPr>
            <a:r>
              <a:rPr lang="en-US" altLang="ja-JP" dirty="0"/>
              <a:t>D</a:t>
            </a:r>
            <a:r>
              <a:rPr lang="ja-JP" altLang="en-US" dirty="0"/>
              <a:t>　対象者の特徴と対象者数</a:t>
            </a:r>
            <a:endParaRPr lang="en-US" altLang="ja-JP" dirty="0"/>
          </a:p>
          <a:p>
            <a:pPr marL="0" indent="0">
              <a:spcBef>
                <a:spcPts val="600"/>
              </a:spcBef>
              <a:buNone/>
            </a:pPr>
            <a:endParaRPr lang="en-US" altLang="ja-JP" dirty="0"/>
          </a:p>
          <a:p>
            <a:pPr marL="0" indent="0">
              <a:spcBef>
                <a:spcPts val="600"/>
              </a:spcBef>
              <a:buNone/>
            </a:pPr>
            <a:r>
              <a:rPr lang="en-US" altLang="ja-JP" dirty="0"/>
              <a:t>E</a:t>
            </a:r>
            <a:r>
              <a:rPr lang="ja-JP" altLang="en-US" dirty="0"/>
              <a:t>　臨地実習の内容</a:t>
            </a:r>
            <a:endParaRPr lang="en-US" altLang="ja-JP" dirty="0"/>
          </a:p>
          <a:p>
            <a:pPr marL="0" indent="0">
              <a:spcBef>
                <a:spcPts val="600"/>
              </a:spcBef>
              <a:buNone/>
            </a:pPr>
            <a:r>
              <a:rPr kumimoji="1" lang="ja-JP" altLang="en-US" dirty="0"/>
              <a:t>　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89892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AFBD98-7E5C-50D8-2063-8E3C8DC7E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1265"/>
            <a:ext cx="10515600" cy="1325563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2</a:t>
            </a:r>
            <a:r>
              <a:rPr kumimoji="1" lang="ja-JP" altLang="en-US" dirty="0"/>
              <a:t>　組織の運営と形態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9B1B6A-53F5-5165-CD78-57D3D4EC1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222" y="1517445"/>
            <a:ext cx="11755120" cy="4978400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kumimoji="1" lang="en-US" altLang="ja-JP" sz="2400" dirty="0"/>
              <a:t>A</a:t>
            </a:r>
            <a:r>
              <a:rPr kumimoji="1" lang="ja-JP" altLang="en-US" sz="2400" dirty="0"/>
              <a:t>　組織部門の名称</a:t>
            </a:r>
            <a:endParaRPr kumimoji="1" lang="en-US" altLang="ja-JP" sz="2400" dirty="0"/>
          </a:p>
          <a:p>
            <a:pPr marL="0" indent="0">
              <a:spcBef>
                <a:spcPts val="0"/>
              </a:spcBef>
              <a:buNone/>
            </a:pPr>
            <a:r>
              <a:rPr kumimoji="1" lang="ja-JP" altLang="en-US" sz="2400" dirty="0"/>
              <a:t>　　</a:t>
            </a:r>
            <a:endParaRPr kumimoji="1" lang="en-US" altLang="ja-JP" sz="2400" dirty="0"/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sz="2400" dirty="0"/>
              <a:t>B</a:t>
            </a:r>
            <a:r>
              <a:rPr kumimoji="1" lang="ja-JP" altLang="en-US" sz="2400" dirty="0"/>
              <a:t>　給食部門の位置づけ</a:t>
            </a:r>
            <a:endParaRPr kumimoji="1" lang="en-US" altLang="ja-JP" sz="2400" dirty="0"/>
          </a:p>
          <a:p>
            <a:pPr marL="0" indent="0">
              <a:buNone/>
            </a:pPr>
            <a:endParaRPr kumimoji="1" lang="en-US" altLang="ja-JP" sz="2400" dirty="0"/>
          </a:p>
          <a:p>
            <a:pPr marL="0" indent="0">
              <a:buNone/>
            </a:pPr>
            <a:endParaRPr kumimoji="1"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　</a:t>
            </a:r>
            <a:endParaRPr lang="en-US" altLang="ja-JP" sz="2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EE6A626-FBAE-17C4-9FEF-2B63039F9236}"/>
              </a:ext>
            </a:extLst>
          </p:cNvPr>
          <p:cNvSpPr txBox="1"/>
          <p:nvPr/>
        </p:nvSpPr>
        <p:spPr>
          <a:xfrm>
            <a:off x="378222" y="2854591"/>
            <a:ext cx="4175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C</a:t>
            </a:r>
            <a:r>
              <a:rPr kumimoji="1" lang="ja-JP" altLang="en-US" sz="2400" dirty="0"/>
              <a:t>　給食従事者と業務分担</a:t>
            </a:r>
            <a:endParaRPr kumimoji="1" lang="en-US" altLang="ja-JP" sz="2400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384FF162-BDA9-1150-4BA7-E43E1450DC82}"/>
              </a:ext>
            </a:extLst>
          </p:cNvPr>
          <p:cNvSpPr txBox="1"/>
          <p:nvPr/>
        </p:nvSpPr>
        <p:spPr>
          <a:xfrm>
            <a:off x="378222" y="3541745"/>
            <a:ext cx="64571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D</a:t>
            </a:r>
            <a:r>
              <a:rPr kumimoji="1" lang="ja-JP" altLang="en-US" sz="2400" dirty="0"/>
              <a:t>　給食の運営形態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pPr marL="0" indent="0">
              <a:buNone/>
            </a:pPr>
            <a:r>
              <a:rPr kumimoji="1" lang="en-US" altLang="ja-JP" sz="2400" dirty="0"/>
              <a:t>E</a:t>
            </a:r>
            <a:r>
              <a:rPr kumimoji="1" lang="ja-JP" altLang="en-US" sz="2400" dirty="0"/>
              <a:t>　給食に関係する会議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16747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56AF96-5270-DB16-CFBC-725E5274C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699"/>
            <a:ext cx="10515600" cy="1325563"/>
          </a:xfrm>
        </p:spPr>
        <p:txBody>
          <a:bodyPr/>
          <a:lstStyle/>
          <a:p>
            <a:r>
              <a:rPr kumimoji="1" lang="en-US" altLang="ja-JP" dirty="0"/>
              <a:t>3</a:t>
            </a:r>
            <a:r>
              <a:rPr kumimoji="1" lang="ja-JP" altLang="en-US" dirty="0"/>
              <a:t>　施設・設備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B776B4-92C0-D9B5-CC86-7ADFC896E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320" y="1051490"/>
            <a:ext cx="11897360" cy="5130800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/>
              <a:t>A</a:t>
            </a:r>
            <a:r>
              <a:rPr kumimoji="1" lang="ja-JP" altLang="en-US" dirty="0"/>
              <a:t>　給食部門・厨房・食堂のレイアウト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2586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04ACB-F583-92B7-D80A-A7E0C546C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712" y="10633"/>
            <a:ext cx="10515600" cy="1325563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4</a:t>
            </a:r>
            <a:r>
              <a:rPr kumimoji="1" lang="ja-JP" altLang="en-US" dirty="0"/>
              <a:t>　給食業務内容①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AE77FD-A23F-AE0F-66B6-1FA871E65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326" y="1520352"/>
            <a:ext cx="10515600" cy="4961891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A</a:t>
            </a:r>
            <a:r>
              <a:rPr kumimoji="1" lang="ja-JP" altLang="en-US" dirty="0"/>
              <a:t>　栄養管理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・栄養スクリーニングとアセスメント</a:t>
            </a:r>
            <a:endParaRPr kumimoji="1" lang="en-US" altLang="ja-JP" dirty="0"/>
          </a:p>
          <a:p>
            <a:pPr marL="0" indent="0">
              <a:spcBef>
                <a:spcPts val="0"/>
              </a:spcBef>
              <a:buNone/>
            </a:pP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・給与栄養目標量</a:t>
            </a:r>
            <a:endParaRPr lang="en-US" altLang="ja-JP" dirty="0"/>
          </a:p>
          <a:p>
            <a:pPr marL="0" indent="0">
              <a:spcBef>
                <a:spcPts val="0"/>
              </a:spcBef>
              <a:buNone/>
            </a:pP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・献立の特徴</a:t>
            </a:r>
            <a:endParaRPr kumimoji="1" lang="en-US" altLang="ja-JP" dirty="0"/>
          </a:p>
          <a:p>
            <a:pPr marL="0" indent="0">
              <a:spcBef>
                <a:spcPts val="0"/>
              </a:spcBef>
              <a:buNone/>
            </a:pPr>
            <a:r>
              <a:rPr kumimoji="1" lang="ja-JP" altLang="en-US" dirty="0"/>
              <a:t>　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・食数と供食時刻</a:t>
            </a:r>
            <a:endParaRPr kumimoji="1" lang="en-US" altLang="ja-JP" dirty="0"/>
          </a:p>
          <a:p>
            <a:pPr marL="0" indent="0">
              <a:spcBef>
                <a:spcPts val="0"/>
              </a:spcBef>
              <a:buNone/>
            </a:pPr>
            <a:r>
              <a:rPr kumimoji="1" lang="ja-JP" altLang="en-US" dirty="0"/>
              <a:t>　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0489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56ACE2-E83C-E4C1-3C21-0B7B1385E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451" y="62316"/>
            <a:ext cx="10515600" cy="1325563"/>
          </a:xfrm>
        </p:spPr>
        <p:txBody>
          <a:bodyPr/>
          <a:lstStyle/>
          <a:p>
            <a:r>
              <a:rPr kumimoji="1" lang="en-US" altLang="ja-JP" dirty="0"/>
              <a:t>4</a:t>
            </a:r>
            <a:r>
              <a:rPr kumimoji="1" lang="ja-JP" altLang="en-US" dirty="0"/>
              <a:t>　給食業務内容②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B2C5348-762E-F84B-13D2-2DFCDE7DD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71" y="1387879"/>
            <a:ext cx="11388658" cy="49253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ja-JP" dirty="0"/>
              <a:t>B</a:t>
            </a:r>
            <a:r>
              <a:rPr kumimoji="1" lang="ja-JP" altLang="en-US" dirty="0"/>
              <a:t>　食材料管理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納入方式：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食材の入札：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発注・検収受領：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倉庫の管理：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C</a:t>
            </a:r>
            <a:r>
              <a:rPr kumimoji="1" lang="ja-JP" altLang="en-US" dirty="0"/>
              <a:t>　作業管理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0732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D9A8F5-70E6-F4D8-14E0-579C3F113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496" y="-10633"/>
            <a:ext cx="10515600" cy="1325563"/>
          </a:xfrm>
        </p:spPr>
        <p:txBody>
          <a:bodyPr/>
          <a:lstStyle/>
          <a:p>
            <a:r>
              <a:rPr kumimoji="1" lang="en-US" altLang="ja-JP" dirty="0"/>
              <a:t>4</a:t>
            </a:r>
            <a:r>
              <a:rPr kumimoji="1" lang="ja-JP" altLang="en-US" dirty="0"/>
              <a:t>　給食業務内容③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D002919-6798-8D52-6717-41F6E9AF7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594" y="1237417"/>
            <a:ext cx="11276910" cy="53675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/>
              <a:t>D</a:t>
            </a:r>
            <a:r>
              <a:rPr kumimoji="1" lang="ja-JP" altLang="en-US" dirty="0"/>
              <a:t>　衛生・安全管理、危機管理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en-US" altLang="ja-JP" dirty="0"/>
              <a:t>E</a:t>
            </a:r>
            <a:r>
              <a:rPr kumimoji="1" lang="ja-JP" altLang="en-US" dirty="0"/>
              <a:t>　施設の特色ある取り組み</a:t>
            </a:r>
            <a:endParaRPr kumimoji="1" lang="en-US" altLang="ja-JP" dirty="0"/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dirty="0"/>
              <a:t>F</a:t>
            </a:r>
            <a:r>
              <a:rPr kumimoji="1" lang="ja-JP" altLang="en-US" dirty="0"/>
              <a:t>　給食関係調査</a:t>
            </a:r>
            <a:endParaRPr kumimoji="1" lang="en-US" altLang="ja-JP" dirty="0"/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ja-JP" dirty="0"/>
              <a:t>G</a:t>
            </a:r>
            <a:r>
              <a:rPr kumimoji="1" lang="ja-JP" altLang="en-US" dirty="0"/>
              <a:t>　多職種・家庭・地域社会との関係</a:t>
            </a:r>
            <a:endParaRPr lang="en-US" altLang="ja-JP" dirty="0"/>
          </a:p>
          <a:p>
            <a:pPr marL="0" indent="0">
              <a:spcBef>
                <a:spcPts val="0"/>
              </a:spcBef>
              <a:buNone/>
            </a:pPr>
            <a:r>
              <a:rPr kumimoji="1" lang="ja-JP" altLang="en-US" dirty="0"/>
              <a:t>　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809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BF18A0-CFCD-30BF-1277-D9D4EEA29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898"/>
            <a:ext cx="10515600" cy="1325563"/>
          </a:xfrm>
        </p:spPr>
        <p:txBody>
          <a:bodyPr/>
          <a:lstStyle/>
          <a:p>
            <a:r>
              <a:rPr kumimoji="1" lang="en-US" altLang="ja-JP" dirty="0"/>
              <a:t>5</a:t>
            </a:r>
            <a:r>
              <a:rPr kumimoji="1" lang="ja-JP" altLang="en-US" dirty="0"/>
              <a:t>　運営経費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4130AF-789E-3004-51C3-A07FB98CC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880" y="1857523"/>
            <a:ext cx="1175512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/>
              <a:t>A</a:t>
            </a:r>
            <a:r>
              <a:rPr kumimoji="1" lang="ja-JP" altLang="en-US" dirty="0"/>
              <a:t>　給食費</a:t>
            </a:r>
            <a:endParaRPr kumimoji="1" lang="en-US" altLang="ja-JP" dirty="0"/>
          </a:p>
          <a:p>
            <a:pPr marL="0" indent="0">
              <a:spcBef>
                <a:spcPts val="0"/>
              </a:spcBef>
              <a:buNone/>
            </a:pP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B</a:t>
            </a:r>
            <a:r>
              <a:rPr kumimoji="1" lang="ja-JP" altLang="en-US" dirty="0"/>
              <a:t>　負担</a:t>
            </a:r>
            <a:endParaRPr kumimoji="1" lang="en-US" altLang="ja-JP" dirty="0"/>
          </a:p>
          <a:p>
            <a:pPr marL="0" indent="0">
              <a:spcBef>
                <a:spcPts val="0"/>
              </a:spcBef>
              <a:buNone/>
            </a:pP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C</a:t>
            </a:r>
            <a:r>
              <a:rPr kumimoji="1" lang="ja-JP" altLang="en-US" dirty="0"/>
              <a:t>　委託の費用の負担</a:t>
            </a:r>
            <a:endParaRPr kumimoji="1" lang="en-US" altLang="ja-JP" dirty="0"/>
          </a:p>
          <a:p>
            <a:pPr marL="0" indent="0">
              <a:spcBef>
                <a:spcPts val="0"/>
              </a:spcBef>
              <a:buNone/>
            </a:pP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E</a:t>
            </a:r>
            <a:r>
              <a:rPr lang="ja-JP" altLang="en-US" dirty="0"/>
              <a:t>　その他</a:t>
            </a:r>
            <a:endParaRPr lang="en-US" altLang="ja-JP" dirty="0"/>
          </a:p>
          <a:p>
            <a:pPr marL="0" indent="0">
              <a:spcBef>
                <a:spcPts val="0"/>
              </a:spcBef>
              <a:buNone/>
            </a:pPr>
            <a:r>
              <a:rPr lang="ja-JP" altLang="en-US" dirty="0"/>
              <a:t>　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20990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807D02-361D-F734-9DEB-37A9FC5C5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33"/>
            <a:ext cx="10515600" cy="1325563"/>
          </a:xfrm>
        </p:spPr>
        <p:txBody>
          <a:bodyPr/>
          <a:lstStyle/>
          <a:p>
            <a:r>
              <a:rPr kumimoji="1" lang="en-US" altLang="ja-JP" dirty="0"/>
              <a:t>6</a:t>
            </a:r>
            <a:r>
              <a:rPr kumimoji="1" lang="ja-JP" altLang="en-US" dirty="0"/>
              <a:t>　栄養指導（教育）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8D9F17B-2B9D-A081-5916-10995CDFD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080" y="1690688"/>
            <a:ext cx="11866880" cy="48021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en-US" altLang="ja-JP" sz="2400" dirty="0"/>
              <a:t>A</a:t>
            </a:r>
            <a:r>
              <a:rPr kumimoji="1" lang="ja-JP" altLang="en-US" sz="2400" dirty="0"/>
              <a:t>　施設の栄養教育計画</a:t>
            </a:r>
            <a:endParaRPr kumimoji="1" lang="en-US" altLang="ja-JP" sz="2400" dirty="0"/>
          </a:p>
          <a:p>
            <a:pPr marL="0" indent="0">
              <a:spcBef>
                <a:spcPts val="600"/>
              </a:spcBef>
              <a:buNone/>
            </a:pPr>
            <a:r>
              <a:rPr kumimoji="1" lang="ja-JP" altLang="en-US" sz="2400" dirty="0"/>
              <a:t>　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en-US" altLang="ja-JP" sz="2400" dirty="0"/>
              <a:t>B</a:t>
            </a:r>
            <a:r>
              <a:rPr kumimoji="1" lang="ja-JP" altLang="en-US" sz="2400" dirty="0"/>
              <a:t>　個人指導、集団指導</a:t>
            </a:r>
            <a:endParaRPr kumimoji="1" lang="en-US" altLang="ja-JP" sz="2400" dirty="0"/>
          </a:p>
          <a:p>
            <a:pPr marL="0" indent="0">
              <a:spcBef>
                <a:spcPts val="600"/>
              </a:spcBef>
              <a:buNone/>
            </a:pPr>
            <a:r>
              <a:rPr kumimoji="1" lang="ja-JP" altLang="en-US" sz="2400" dirty="0"/>
              <a:t>　個人指導：</a:t>
            </a:r>
            <a:endParaRPr kumimoji="1" lang="en-US" altLang="ja-JP" sz="2400" dirty="0"/>
          </a:p>
          <a:p>
            <a:pPr marL="0" indent="0">
              <a:spcBef>
                <a:spcPts val="600"/>
              </a:spcBef>
              <a:buNone/>
            </a:pPr>
            <a:r>
              <a:rPr lang="ja-JP" altLang="en-US" sz="2400" dirty="0"/>
              <a:t>　集団指導：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en-US" altLang="ja-JP" sz="2400" dirty="0"/>
              <a:t>C</a:t>
            </a:r>
            <a:r>
              <a:rPr kumimoji="1" lang="ja-JP" altLang="en-US" sz="2400" dirty="0"/>
              <a:t>　給食の情報提供方法</a:t>
            </a:r>
            <a:endParaRPr kumimoji="1" lang="en-US" altLang="ja-JP" sz="2400" dirty="0"/>
          </a:p>
          <a:p>
            <a:pPr marL="0" indent="0">
              <a:spcBef>
                <a:spcPts val="600"/>
              </a:spcBef>
              <a:buNone/>
            </a:pPr>
            <a:r>
              <a:rPr lang="ja-JP" altLang="en-US" sz="2400" dirty="0"/>
              <a:t>　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1451380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275</Words>
  <Application>Microsoft Office PowerPoint</Application>
  <PresentationFormat>ワイド画面</PresentationFormat>
  <Paragraphs>85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13</vt:i4>
      </vt:variant>
    </vt:vector>
  </HeadingPairs>
  <TitlesOfParts>
    <vt:vector size="18" baseType="lpstr">
      <vt:lpstr>游ゴシック</vt:lpstr>
      <vt:lpstr>游ゴシック Light</vt:lpstr>
      <vt:lpstr>Arial</vt:lpstr>
      <vt:lpstr>Office テーマ</vt:lpstr>
      <vt:lpstr>Office テーマ</vt:lpstr>
      <vt:lpstr>給食経営管理論臨地実習Ⅱ 実習報告</vt:lpstr>
      <vt:lpstr>1　実習施設の概要</vt:lpstr>
      <vt:lpstr>2　組織の運営と形態</vt:lpstr>
      <vt:lpstr>3　施設・設備</vt:lpstr>
      <vt:lpstr>4　給食業務内容①</vt:lpstr>
      <vt:lpstr>4　給食業務内容②</vt:lpstr>
      <vt:lpstr>4　給食業務内容③</vt:lpstr>
      <vt:lpstr>5　運営経費</vt:lpstr>
      <vt:lpstr>6　栄養指導（教育）</vt:lpstr>
      <vt:lpstr>課題への取り組み①</vt:lpstr>
      <vt:lpstr>PowerPoint プレゼンテーション</vt:lpstr>
      <vt:lpstr>PowerPoint プレゼンテーション</vt:lpstr>
      <vt:lpstr>まとめ及び感想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臨地実習Ⅱ 陸上自衛隊　大和駐屯地</dc:title>
  <dc:creator>杉沼 亜衣子</dc:creator>
  <cp:lastModifiedBy>eaizawa@med.tohoku.ac.jp</cp:lastModifiedBy>
  <cp:revision>13</cp:revision>
  <dcterms:created xsi:type="dcterms:W3CDTF">2022-12-15T05:57:11Z</dcterms:created>
  <dcterms:modified xsi:type="dcterms:W3CDTF">2024-09-09T03:48:24Z</dcterms:modified>
</cp:coreProperties>
</file>